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4a13a386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4a13a386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4a13a386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4a13a386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4a13a386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4a13a386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4a13a386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4a13a386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4a13a386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4a13a386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Xarxa neuronal: Sol utilitza amoni_value per a treure el resultat i es lo mateix ja que al dataset unit sol hi havia registres true true o false false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4a13a386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4a13a386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4a13a386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4a13a386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4a13a386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4a13a386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Arial"/>
                <a:ea typeface="Arial"/>
                <a:cs typeface="Arial"/>
                <a:sym typeface="Arial"/>
              </a:rPr>
              <a:t>Repte Eurecat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887925" y="3492900"/>
            <a:ext cx="3826200" cy="12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200">
                <a:latin typeface="Arial"/>
                <a:ea typeface="Arial"/>
                <a:cs typeface="Arial"/>
                <a:sym typeface="Arial"/>
              </a:rPr>
              <a:t>Equip EureDog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latin typeface="Arial"/>
                <a:ea typeface="Arial"/>
                <a:cs typeface="Arial"/>
                <a:sym typeface="Arial"/>
              </a:rPr>
              <a:t>Alejandro Clavera, Joel Aumedes, Marc Cervera, Moises Bernaus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75" y="3611075"/>
            <a:ext cx="1190375" cy="11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775" y="3611075"/>
            <a:ext cx="1700711" cy="11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Introducció</a:t>
            </a:r>
            <a:endParaRPr/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1128800" y="1512175"/>
            <a:ext cx="7207500" cy="29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ca" sz="1500">
                <a:latin typeface="Arial"/>
                <a:ea typeface="Arial"/>
                <a:cs typeface="Arial"/>
                <a:sym typeface="Arial"/>
              </a:rPr>
              <a:t>Hem escollit  el repte </a:t>
            </a:r>
            <a:r>
              <a:rPr lang="ca" sz="1500">
                <a:latin typeface="Arial"/>
                <a:ea typeface="Arial"/>
                <a:cs typeface="Arial"/>
                <a:sym typeface="Arial"/>
              </a:rPr>
              <a:t>Eurecat</a:t>
            </a:r>
            <a:r>
              <a:rPr lang="ca" sz="1500">
                <a:latin typeface="Arial"/>
                <a:ea typeface="Arial"/>
                <a:cs typeface="Arial"/>
                <a:sym typeface="Arial"/>
              </a:rPr>
              <a:t> atès que la nostra menció en els estudis d’informàtica es la de computació, per tant, la menció es centra principalment en la IA.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ca" sz="1500">
                <a:latin typeface="Arial"/>
                <a:ea typeface="Arial"/>
                <a:cs typeface="Arial"/>
                <a:sym typeface="Arial"/>
              </a:rPr>
              <a:t>L’hem trobat molt </a:t>
            </a:r>
            <a:r>
              <a:rPr lang="ca" sz="1500">
                <a:latin typeface="Arial"/>
                <a:ea typeface="Arial"/>
                <a:cs typeface="Arial"/>
                <a:sym typeface="Arial"/>
              </a:rPr>
              <a:t>interessant</a:t>
            </a:r>
            <a:r>
              <a:rPr lang="ca" sz="1500"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ca" sz="1500">
                <a:latin typeface="Arial"/>
                <a:ea typeface="Arial"/>
                <a:cs typeface="Arial"/>
                <a:sym typeface="Arial"/>
              </a:rPr>
              <a:t>Hem vist que el </a:t>
            </a:r>
            <a:r>
              <a:rPr lang="ca" sz="1500">
                <a:latin typeface="Arial"/>
                <a:ea typeface="Arial"/>
                <a:cs typeface="Arial"/>
                <a:sym typeface="Arial"/>
              </a:rPr>
              <a:t>podem</a:t>
            </a:r>
            <a:r>
              <a:rPr lang="ca" sz="1500">
                <a:latin typeface="Arial"/>
                <a:ea typeface="Arial"/>
                <a:cs typeface="Arial"/>
                <a:sym typeface="Arial"/>
              </a:rPr>
              <a:t> solucionar mitjançant eines vistes en altres tasques que hem realitzat en el passat.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2459" y="149100"/>
            <a:ext cx="1747542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000">
                <a:latin typeface="Arial"/>
                <a:ea typeface="Arial"/>
                <a:cs typeface="Arial"/>
                <a:sym typeface="Arial"/>
              </a:rPr>
              <a:t>Primer pas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ca" sz="1500">
                <a:latin typeface="Arial"/>
                <a:ea typeface="Arial"/>
                <a:cs typeface="Arial"/>
                <a:sym typeface="Arial"/>
              </a:rPr>
              <a:t>El primer pas de tots ha estat plantejar en un full les possibles maneres de resoldre el problema i repartir les </a:t>
            </a:r>
            <a:r>
              <a:rPr lang="ca" sz="1500">
                <a:latin typeface="Arial"/>
                <a:ea typeface="Arial"/>
                <a:cs typeface="Arial"/>
                <a:sym typeface="Arial"/>
              </a:rPr>
              <a:t>diferents</a:t>
            </a:r>
            <a:r>
              <a:rPr lang="ca" sz="1500">
                <a:latin typeface="Arial"/>
                <a:ea typeface="Arial"/>
                <a:cs typeface="Arial"/>
                <a:sym typeface="Arial"/>
              </a:rPr>
              <a:t> tasques a realitzar entre l’equip.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ca" sz="1500">
                <a:latin typeface="Arial"/>
                <a:ea typeface="Arial"/>
                <a:cs typeface="Arial"/>
                <a:sym typeface="Arial"/>
              </a:rPr>
              <a:t>Hem repartit les diferents tasques entre els membres de l’equip, així doncs </a:t>
            </a:r>
            <a:r>
              <a:rPr lang="ca" sz="1500">
                <a:latin typeface="Arial"/>
                <a:ea typeface="Arial"/>
                <a:cs typeface="Arial"/>
                <a:sym typeface="Arial"/>
              </a:rPr>
              <a:t>cadascú</a:t>
            </a:r>
            <a:r>
              <a:rPr lang="ca" sz="1500">
                <a:latin typeface="Arial"/>
                <a:ea typeface="Arial"/>
                <a:cs typeface="Arial"/>
                <a:sym typeface="Arial"/>
              </a:rPr>
              <a:t> es </a:t>
            </a:r>
            <a:r>
              <a:rPr lang="ca" sz="1500">
                <a:latin typeface="Arial"/>
                <a:ea typeface="Arial"/>
                <a:cs typeface="Arial"/>
                <a:sym typeface="Arial"/>
              </a:rPr>
              <a:t>centraría</a:t>
            </a:r>
            <a:r>
              <a:rPr lang="ca" sz="1500">
                <a:latin typeface="Arial"/>
                <a:ea typeface="Arial"/>
                <a:cs typeface="Arial"/>
                <a:sym typeface="Arial"/>
              </a:rPr>
              <a:t> en una part </a:t>
            </a:r>
            <a:r>
              <a:rPr lang="ca" sz="1500">
                <a:latin typeface="Arial"/>
                <a:ea typeface="Arial"/>
                <a:cs typeface="Arial"/>
                <a:sym typeface="Arial"/>
              </a:rPr>
              <a:t>específica del programa.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ca" sz="1500">
                <a:latin typeface="Arial"/>
                <a:ea typeface="Arial"/>
                <a:cs typeface="Arial"/>
                <a:sym typeface="Arial"/>
              </a:rPr>
              <a:t>Finalment ens hem ficat a programar (tot i les adversitats: internet, sang del nas… :) ).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15"/>
          <p:cNvPicPr preferRelativeResize="0"/>
          <p:nvPr/>
        </p:nvPicPr>
        <p:blipFill rotWithShape="1">
          <a:blip r:embed="rId3">
            <a:alphaModFix/>
          </a:blip>
          <a:srcRect b="5787" l="15997" r="-10265" t="4340"/>
          <a:stretch/>
        </p:blipFill>
        <p:spPr>
          <a:xfrm>
            <a:off x="6960350" y="3269250"/>
            <a:ext cx="1449052" cy="16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Tractament de les dades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221300" y="11554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ca" sz="1500">
                <a:latin typeface="Arial"/>
                <a:ea typeface="Arial"/>
                <a:cs typeface="Arial"/>
                <a:sym typeface="Arial"/>
              </a:rPr>
              <a:t>Hem hagut d’entendre com estan organitzats els datasets i posteriorment fer un merge de tots ells realitzant un </a:t>
            </a:r>
            <a:r>
              <a:rPr i="1" lang="ca" sz="1500">
                <a:latin typeface="Arial"/>
                <a:ea typeface="Arial"/>
                <a:cs typeface="Arial"/>
                <a:sym typeface="Arial"/>
              </a:rPr>
              <a:t>full-join</a:t>
            </a:r>
            <a:r>
              <a:rPr lang="ca" sz="1500">
                <a:latin typeface="Arial"/>
                <a:ea typeface="Arial"/>
                <a:cs typeface="Arial"/>
                <a:sym typeface="Arial"/>
              </a:rPr>
              <a:t> en la columna de ‘row_date’.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ca" sz="1500">
                <a:latin typeface="Arial"/>
                <a:ea typeface="Arial"/>
                <a:cs typeface="Arial"/>
                <a:sym typeface="Arial"/>
              </a:rPr>
              <a:t>Gràcies a la funció </a:t>
            </a:r>
            <a:r>
              <a:rPr i="1" lang="ca" sz="1500">
                <a:latin typeface="Arial"/>
                <a:ea typeface="Arial"/>
                <a:cs typeface="Arial"/>
                <a:sym typeface="Arial"/>
              </a:rPr>
              <a:t>dropna()</a:t>
            </a:r>
            <a:r>
              <a:rPr lang="ca" sz="1500">
                <a:latin typeface="Arial"/>
                <a:ea typeface="Arial"/>
                <a:cs typeface="Arial"/>
                <a:sym typeface="Arial"/>
              </a:rPr>
              <a:t> s’han eliminat els registres per els quals no es disposava de valor.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ca" sz="1500">
                <a:latin typeface="Arial"/>
                <a:ea typeface="Arial"/>
                <a:cs typeface="Arial"/>
                <a:sym typeface="Arial"/>
              </a:rPr>
              <a:t>Un cop fet el merge, s’han introduït en una llista els inputs (els diferents valors) i en una altra els outputs (les variables booleanes).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ca" sz="1500">
                <a:latin typeface="Arial"/>
                <a:ea typeface="Arial"/>
                <a:cs typeface="Arial"/>
                <a:sym typeface="Arial"/>
              </a:rPr>
              <a:t>Les variables booleanes es tractaran com un tipus enter binari (0 o 1) mitjançant la funció </a:t>
            </a:r>
            <a:r>
              <a:rPr i="1" lang="ca" sz="1500">
                <a:latin typeface="Arial"/>
                <a:ea typeface="Arial"/>
                <a:cs typeface="Arial"/>
                <a:sym typeface="Arial"/>
              </a:rPr>
              <a:t>astype(int)</a:t>
            </a:r>
            <a:endParaRPr i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325" y="3473375"/>
            <a:ext cx="1434075" cy="14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Algoritme utilitzat</a:t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04958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a"/>
              <a:t>L’algorisme que s’ha usat per resoldre el repte ha estat: </a:t>
            </a:r>
            <a:r>
              <a:rPr i="1" lang="ca"/>
              <a:t>NeuroEvolution of augmenting topologies </a:t>
            </a:r>
            <a:r>
              <a:rPr lang="ca"/>
              <a:t>(NEAT).</a:t>
            </a:r>
            <a:endParaRPr/>
          </a:p>
          <a:p>
            <a:pPr indent="-304958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a"/>
              <a:t>En termes generals, proposa un algorisme genètic per a evolucionar poblacions de xarxes neuronals per arribar així a una solució òptima.</a:t>
            </a:r>
            <a:endParaRPr/>
          </a:p>
          <a:p>
            <a:pPr indent="-304958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a"/>
              <a:t>L’objectiu principal és usar un algorisme genètic per buscar una solució òptima d’una xarxa neuronal modificant tant els seus pesos com la topologia i té un total de 3 propietats:</a:t>
            </a:r>
            <a:endParaRPr/>
          </a:p>
          <a:p>
            <a:pPr indent="-293211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ca"/>
              <a:t>Existeix una representació genètica de la xarxa  que permet la combinació de les estructures d’una manera significativa.</a:t>
            </a:r>
            <a:endParaRPr/>
          </a:p>
          <a:p>
            <a:pPr indent="-293211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ca"/>
              <a:t>Protegeix la </a:t>
            </a:r>
            <a:r>
              <a:rPr lang="ca"/>
              <a:t>innovació</a:t>
            </a:r>
            <a:r>
              <a:rPr lang="ca"/>
              <a:t> topològica que necessita evolucionar algunes generacions per a ésser optimitzada i així no desaparegui del pool de genomes prematurament.</a:t>
            </a:r>
            <a:endParaRPr/>
          </a:p>
          <a:p>
            <a:pPr indent="-293211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ca"/>
              <a:t>Minimitzar les topologies mitjançant entrenament i funcions de penalització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126" y="3989266"/>
            <a:ext cx="2178801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 Resultats primer algoritme</a:t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Originalment volíem fer més d’una versió, amb nivells de complexitat incrementals, però sol hem pogut implementar la més simple.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Aquesta primera generació tracta cada fila de les dades com a un registre aïllat.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Al cap de poques generacions de training del primer model, l’</a:t>
            </a:r>
            <a:r>
              <a:rPr i="1" lang="ca"/>
              <a:t>accuracy</a:t>
            </a:r>
            <a:r>
              <a:rPr lang="ca"/>
              <a:t> es quedava encallada més o menys al 70%, i generava una xarxa neuronal amb una forma curiosa.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3">
            <a:alphaModFix/>
          </a:blip>
          <a:srcRect b="0" l="19400" r="20535" t="0"/>
          <a:stretch/>
        </p:blipFill>
        <p:spPr>
          <a:xfrm>
            <a:off x="6815400" y="3651225"/>
            <a:ext cx="1627500" cy="13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2077" y="2513950"/>
            <a:ext cx="4111975" cy="24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Altres intents de solució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Vam provar RandomForest i </a:t>
            </a:r>
            <a:r>
              <a:rPr lang="ca"/>
              <a:t>Regressions</a:t>
            </a:r>
            <a:r>
              <a:rPr lang="ca"/>
              <a:t> Lineals amb els 3 inputs, sense èxit.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Una xarxa simple creada amb TensorFlow amb els mateixos inputs i outputs que l’algoritme NEAT, va donar també resultats similars, sense ser capaç de superar 70% d’</a:t>
            </a:r>
            <a:r>
              <a:rPr i="1" lang="ca"/>
              <a:t>accuracy.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ca"/>
              <a:t>Vam intentar solucionar el problema utilitzant sol les dades d’amoni.</a:t>
            </a:r>
            <a:r>
              <a:rPr lang="ca"/>
              <a:t>  </a:t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295" y="3681400"/>
            <a:ext cx="1502175" cy="11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Conclusions i resultats</a:t>
            </a:r>
            <a:endParaRPr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1297500" y="2143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Ens ho hem passat molt bé fent el repte, tot i haver realitzat bastant progrés al principi però haver-nos encallat i no haver pogut implementar tot el que teníem pensat originalment.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ca"/>
              <a:t> 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5025" y="3681400"/>
            <a:ext cx="1768875" cy="11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Diapositiva extra 4K link full mega no fake no virus marcianito captat en camara</a:t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775" y="1307850"/>
            <a:ext cx="3162625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50" y="880925"/>
            <a:ext cx="2172400" cy="416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3525" y="2162925"/>
            <a:ext cx="2880675" cy="276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0575" y="880916"/>
            <a:ext cx="1700700" cy="1029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